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customXml/itemProps1.xml" ContentType="application/vnd.openxmlformats-officedocument.customXmlPropertie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488" r:id="rId2"/>
    <p:sldId id="557" r:id="rId3"/>
    <p:sldId id="542" r:id="rId4"/>
    <p:sldId id="547" r:id="rId5"/>
    <p:sldId id="561" r:id="rId6"/>
    <p:sldId id="552" r:id="rId7"/>
    <p:sldId id="555" r:id="rId8"/>
    <p:sldId id="560" r:id="rId9"/>
    <p:sldId id="564" r:id="rId10"/>
    <p:sldId id="563" r:id="rId11"/>
    <p:sldId id="510" r:id="rId12"/>
    <p:sldId id="526" r:id="rId13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99CC00"/>
    <a:srgbClr val="CC0099"/>
    <a:srgbClr val="00CC00"/>
    <a:srgbClr val="FFFF00"/>
    <a:srgbClr val="FF0000"/>
    <a:srgbClr val="CC3300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4" autoAdjust="0"/>
    <p:restoredTop sz="91696" autoAdjust="0"/>
  </p:normalViewPr>
  <p:slideViewPr>
    <p:cSldViewPr snapToObjects="1">
      <p:cViewPr>
        <p:scale>
          <a:sx n="66" d="100"/>
          <a:sy n="66" d="100"/>
        </p:scale>
        <p:origin x="-2022" y="-11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14" tIns="46657" rIns="93314" bIns="46657" numCol="1" anchor="t" anchorCtr="0" compatLnSpc="1">
            <a:prstTxWarp prst="textNoShape">
              <a:avLst/>
            </a:prstTxWarp>
          </a:bodyPr>
          <a:lstStyle>
            <a:lvl1pPr defTabSz="93345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863" y="0"/>
            <a:ext cx="30432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14" tIns="46657" rIns="93314" bIns="46657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5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32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14" tIns="46657" rIns="93314" bIns="46657" numCol="1" anchor="b" anchorCtr="0" compatLnSpc="1">
            <a:prstTxWarp prst="textNoShape">
              <a:avLst/>
            </a:prstTxWarp>
          </a:bodyPr>
          <a:lstStyle>
            <a:lvl1pPr defTabSz="93345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5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863" y="8842375"/>
            <a:ext cx="30432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14" tIns="46657" rIns="93314" bIns="46657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 smtClean="0"/>
            </a:lvl1pPr>
          </a:lstStyle>
          <a:p>
            <a:pPr>
              <a:defRPr/>
            </a:pPr>
            <a:fld id="{83FAD7AD-2718-46D2-9868-C992273B03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14" tIns="46657" rIns="93314" bIns="46657" numCol="1" anchor="t" anchorCtr="0" compatLnSpc="1">
            <a:prstTxWarp prst="textNoShape">
              <a:avLst/>
            </a:prstTxWarp>
          </a:bodyPr>
          <a:lstStyle>
            <a:lvl1pPr defTabSz="93345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863" y="0"/>
            <a:ext cx="30432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14" tIns="46657" rIns="93314" bIns="46657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6913"/>
            <a:ext cx="4654550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21188"/>
            <a:ext cx="515302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14" tIns="46657" rIns="93314" bIns="466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375"/>
            <a:ext cx="30432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14" tIns="46657" rIns="93314" bIns="46657" numCol="1" anchor="b" anchorCtr="0" compatLnSpc="1">
            <a:prstTxWarp prst="textNoShape">
              <a:avLst/>
            </a:prstTxWarp>
          </a:bodyPr>
          <a:lstStyle>
            <a:lvl1pPr defTabSz="93345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863" y="8842375"/>
            <a:ext cx="30432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14" tIns="46657" rIns="93314" bIns="46657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 smtClean="0"/>
            </a:lvl1pPr>
          </a:lstStyle>
          <a:p>
            <a:pPr>
              <a:defRPr/>
            </a:pPr>
            <a:fld id="{4BE4DC51-B799-40B1-A03C-5156A96D03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0A857F-3015-4075-AAA2-EEF9CBA41D27}" type="slidenum">
              <a:rPr lang="en-US"/>
              <a:pPr/>
              <a:t>1</a:t>
            </a:fld>
            <a:endParaRPr 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2317FD-722D-462C-81B7-49D4CC8CFCDC}" type="slidenum">
              <a:rPr lang="en-US"/>
              <a:pPr/>
              <a:t>2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Accountable, responsible,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D9B312-8966-4A0E-8851-060A30E88EFB}" type="slidenum">
              <a:rPr lang="en-US"/>
              <a:pPr/>
              <a:t>10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D9B312-8966-4A0E-8851-060A30E88EFB}" type="slidenum">
              <a:rPr lang="en-US"/>
              <a:pPr/>
              <a:t>11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 userDrawn="1"/>
        </p:nvSpPr>
        <p:spPr bwMode="auto">
          <a:xfrm>
            <a:off x="1514475" y="31257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/>
          </a:p>
        </p:txBody>
      </p:sp>
      <p:grpSp>
        <p:nvGrpSpPr>
          <p:cNvPr id="5" name="Group 5"/>
          <p:cNvGrpSpPr>
            <a:grpSpLocks/>
          </p:cNvGrpSpPr>
          <p:nvPr userDrawn="1"/>
        </p:nvGrpSpPr>
        <p:grpSpPr bwMode="auto">
          <a:xfrm>
            <a:off x="1798638" y="2873375"/>
            <a:ext cx="4040187" cy="1112838"/>
            <a:chOff x="0" y="0"/>
            <a:chExt cx="2545" cy="701"/>
          </a:xfrm>
        </p:grpSpPr>
        <p:sp>
          <p:nvSpPr>
            <p:cNvPr id="6" name="Rectangle 6"/>
            <p:cNvSpPr>
              <a:spLocks noChangeArrowheads="1"/>
            </p:cNvSpPr>
            <p:nvPr userDrawn="1"/>
          </p:nvSpPr>
          <p:spPr bwMode="auto">
            <a:xfrm>
              <a:off x="0" y="0"/>
              <a:ext cx="254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7"/>
            <p:cNvSpPr>
              <a:spLocks noChangeArrowheads="1"/>
            </p:cNvSpPr>
            <p:nvPr userDrawn="1"/>
          </p:nvSpPr>
          <p:spPr bwMode="auto">
            <a:xfrm>
              <a:off x="0" y="0"/>
              <a:ext cx="2545" cy="7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>
                  <a:latin typeface="Arial" charset="0"/>
                </a:rPr>
                <a:t>  </a:t>
              </a:r>
              <a:r>
                <a:rPr lang="en-US" sz="4300">
                  <a:latin typeface="Arial" charset="0"/>
                </a:rPr>
                <a:t> </a:t>
              </a:r>
              <a:r>
                <a:rPr lang="en-US">
                  <a:latin typeface="Arial" charset="0"/>
                </a:rPr>
                <a:t>                                                                     </a:t>
              </a:r>
            </a:p>
          </p:txBody>
        </p:sp>
      </p:grpSp>
      <p:sp>
        <p:nvSpPr>
          <p:cNvPr id="14" name="Text Box 26"/>
          <p:cNvSpPr txBox="1">
            <a:spLocks noChangeArrowheads="1"/>
          </p:cNvSpPr>
          <p:nvPr userDrawn="1"/>
        </p:nvSpPr>
        <p:spPr bwMode="auto">
          <a:xfrm>
            <a:off x="1547813" y="762000"/>
            <a:ext cx="60213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i="1">
                <a:effectLst>
                  <a:outerShdw blurRad="38100" dist="38100" dir="2700000" algn="tl">
                    <a:srgbClr val="C0C0C0"/>
                  </a:outerShdw>
                </a:effectLst>
                <a:latin typeface="Batang" pitchFamily="18" charset="-127"/>
                <a:ea typeface="Batang" pitchFamily="18" charset="-127"/>
              </a:rPr>
              <a:t>MARINE AVIATION</a:t>
            </a:r>
          </a:p>
        </p:txBody>
      </p:sp>
      <p:sp>
        <p:nvSpPr>
          <p:cNvPr id="15" name="Line 32"/>
          <p:cNvSpPr>
            <a:spLocks noChangeShapeType="1"/>
          </p:cNvSpPr>
          <p:nvPr userDrawn="1"/>
        </p:nvSpPr>
        <p:spPr bwMode="auto">
          <a:xfrm flipV="1">
            <a:off x="0" y="1066800"/>
            <a:ext cx="2590800" cy="0"/>
          </a:xfrm>
          <a:prstGeom prst="line">
            <a:avLst/>
          </a:prstGeom>
          <a:noFill/>
          <a:ln w="76200" cmpd="thickThin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Line 34"/>
          <p:cNvSpPr>
            <a:spLocks noChangeShapeType="1"/>
          </p:cNvSpPr>
          <p:nvPr userDrawn="1"/>
        </p:nvSpPr>
        <p:spPr bwMode="auto">
          <a:xfrm flipV="1">
            <a:off x="6629400" y="1066800"/>
            <a:ext cx="2514600" cy="0"/>
          </a:xfrm>
          <a:prstGeom prst="line">
            <a:avLst/>
          </a:prstGeom>
          <a:noFill/>
          <a:ln w="76200" cmpd="thickThin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Rectangle 36"/>
          <p:cNvSpPr>
            <a:spLocks noChangeArrowheads="1"/>
          </p:cNvSpPr>
          <p:nvPr userDrawn="1"/>
        </p:nvSpPr>
        <p:spPr bwMode="auto">
          <a:xfrm>
            <a:off x="2590800" y="6310313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1400" b="1" dirty="0">
                <a:solidFill>
                  <a:srgbClr val="00FF00"/>
                </a:solidFill>
                <a:latin typeface="+mn-lt"/>
              </a:rPr>
              <a:t>Unclassified</a:t>
            </a:r>
          </a:p>
          <a:p>
            <a:pPr algn="ctr">
              <a:defRPr/>
            </a:pPr>
            <a:r>
              <a:rPr lang="en-US" sz="1400" dirty="0">
                <a:latin typeface="+mn-lt"/>
              </a:rPr>
              <a:t>ASM-52 / </a:t>
            </a:r>
            <a:r>
              <a:rPr lang="en-US" sz="1400" dirty="0" smtClean="0">
                <a:latin typeface="+mn-lt"/>
              </a:rPr>
              <a:t>LtCol </a:t>
            </a:r>
            <a:r>
              <a:rPr lang="en-US" sz="1400" dirty="0">
                <a:latin typeface="+mn-lt"/>
              </a:rPr>
              <a:t>Behnke</a:t>
            </a:r>
          </a:p>
        </p:txBody>
      </p:sp>
      <p:pic>
        <p:nvPicPr>
          <p:cNvPr id="18" name="Picture 37"/>
          <p:cNvPicPr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76200"/>
            <a:ext cx="914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 Box 42"/>
          <p:cNvSpPr txBox="1">
            <a:spLocks noChangeArrowheads="1"/>
          </p:cNvSpPr>
          <p:nvPr userDrawn="1"/>
        </p:nvSpPr>
        <p:spPr bwMode="auto">
          <a:xfrm>
            <a:off x="3276600" y="76200"/>
            <a:ext cx="2627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20" name="Text Box 43"/>
          <p:cNvSpPr txBox="1">
            <a:spLocks noChangeArrowheads="1"/>
          </p:cNvSpPr>
          <p:nvPr userDrawn="1"/>
        </p:nvSpPr>
        <p:spPr bwMode="auto">
          <a:xfrm>
            <a:off x="2895600" y="152400"/>
            <a:ext cx="3311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21" name="Text Box 46"/>
          <p:cNvSpPr txBox="1">
            <a:spLocks noChangeArrowheads="1"/>
          </p:cNvSpPr>
          <p:nvPr userDrawn="1"/>
        </p:nvSpPr>
        <p:spPr bwMode="auto">
          <a:xfrm>
            <a:off x="76200" y="6477000"/>
            <a:ext cx="16462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400" dirty="0" smtClean="0">
                <a:latin typeface="+mn-lt"/>
              </a:rPr>
              <a:t>4</a:t>
            </a:r>
            <a:r>
              <a:rPr lang="en-US" sz="1400" baseline="0" dirty="0" smtClean="0">
                <a:latin typeface="+mn-lt"/>
              </a:rPr>
              <a:t> May</a:t>
            </a:r>
            <a:r>
              <a:rPr lang="en-US" sz="1400" dirty="0" smtClean="0">
                <a:latin typeface="+mn-lt"/>
              </a:rPr>
              <a:t> 11</a:t>
            </a:r>
          </a:p>
        </p:txBody>
      </p:sp>
      <p:sp>
        <p:nvSpPr>
          <p:cNvPr id="6963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963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Rectangle 48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162800" y="64770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89B320-502D-4E07-B924-3B48B4E2C4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20801-CBE1-4B53-AD52-E6C0C29AE0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19850" y="2286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286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CB6D1-DB81-4990-8371-54C85B0CE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4CEAA-A3A5-4779-AEED-15ED673F03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C8559-C752-4722-ABE9-0D9CE80DA4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00200"/>
            <a:ext cx="36957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600200"/>
            <a:ext cx="36957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AB64D3-551B-4D48-ADE5-99D1ADA5D1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7876B3-30F2-4DB1-8CE5-36664D416F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C00B2-86BB-4B22-B26A-C1DDB68BD3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3EB4C-B804-4498-9975-33D6539EE4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E7820-250A-4928-8BC8-3494650A96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01039-0EAA-45B7-A083-C06B00FC5C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228600"/>
            <a:ext cx="62484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00200"/>
            <a:ext cx="7543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1514475" y="31257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/>
          </a:p>
        </p:txBody>
      </p:sp>
      <p:grpSp>
        <p:nvGrpSpPr>
          <p:cNvPr id="1029" name="Group 10"/>
          <p:cNvGrpSpPr>
            <a:grpSpLocks/>
          </p:cNvGrpSpPr>
          <p:nvPr userDrawn="1"/>
        </p:nvGrpSpPr>
        <p:grpSpPr bwMode="auto">
          <a:xfrm>
            <a:off x="1798638" y="2873375"/>
            <a:ext cx="4040187" cy="1112838"/>
            <a:chOff x="0" y="0"/>
            <a:chExt cx="2545" cy="701"/>
          </a:xfrm>
        </p:grpSpPr>
        <p:sp>
          <p:nvSpPr>
            <p:cNvPr id="1035" name="Rectangle 11"/>
            <p:cNvSpPr>
              <a:spLocks noChangeArrowheads="1"/>
            </p:cNvSpPr>
            <p:nvPr userDrawn="1"/>
          </p:nvSpPr>
          <p:spPr bwMode="auto">
            <a:xfrm>
              <a:off x="0" y="0"/>
              <a:ext cx="254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Rectangle 12"/>
            <p:cNvSpPr>
              <a:spLocks noChangeArrowheads="1"/>
            </p:cNvSpPr>
            <p:nvPr userDrawn="1"/>
          </p:nvSpPr>
          <p:spPr bwMode="auto">
            <a:xfrm>
              <a:off x="0" y="0"/>
              <a:ext cx="2545" cy="7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>
                  <a:latin typeface="Arial" charset="0"/>
                </a:rPr>
                <a:t>  </a:t>
              </a:r>
              <a:r>
                <a:rPr lang="en-US" sz="4300">
                  <a:latin typeface="Arial" charset="0"/>
                </a:rPr>
                <a:t> </a:t>
              </a:r>
              <a:r>
                <a:rPr lang="en-US">
                  <a:latin typeface="Arial" charset="0"/>
                </a:rPr>
                <a:t>                                                                     </a:t>
              </a:r>
            </a:p>
          </p:txBody>
        </p:sp>
      </p:grpSp>
      <p:sp>
        <p:nvSpPr>
          <p:cNvPr id="1037" name="Line 13"/>
          <p:cNvSpPr>
            <a:spLocks noChangeShapeType="1"/>
          </p:cNvSpPr>
          <p:nvPr userDrawn="1"/>
        </p:nvSpPr>
        <p:spPr bwMode="auto">
          <a:xfrm flipV="1">
            <a:off x="1981200" y="1214438"/>
            <a:ext cx="7162800" cy="0"/>
          </a:xfrm>
          <a:prstGeom prst="line">
            <a:avLst/>
          </a:prstGeom>
          <a:noFill/>
          <a:ln w="76200" cmpd="thickThin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1" name="WordArt 14"/>
          <p:cNvSpPr>
            <a:spLocks noChangeArrowheads="1" noChangeShapeType="1" noTextEdit="1"/>
          </p:cNvSpPr>
          <p:nvPr userDrawn="1"/>
        </p:nvSpPr>
        <p:spPr bwMode="auto">
          <a:xfrm>
            <a:off x="457200" y="1085850"/>
            <a:ext cx="1454150" cy="200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600" b="1" i="1" kern="1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C9900"/>
                </a:solidFill>
                <a:latin typeface="Batang"/>
                <a:ea typeface="Batang"/>
              </a:rPr>
              <a:t>Marine Aviation</a:t>
            </a:r>
          </a:p>
        </p:txBody>
      </p:sp>
      <p:sp>
        <p:nvSpPr>
          <p:cNvPr id="1049" name="Line 25"/>
          <p:cNvSpPr>
            <a:spLocks noChangeShapeType="1"/>
          </p:cNvSpPr>
          <p:nvPr userDrawn="1"/>
        </p:nvSpPr>
        <p:spPr bwMode="auto">
          <a:xfrm>
            <a:off x="22225" y="1198563"/>
            <a:ext cx="382588" cy="0"/>
          </a:xfrm>
          <a:prstGeom prst="line">
            <a:avLst/>
          </a:prstGeom>
          <a:noFill/>
          <a:ln w="76200" cmpd="thickThin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51" name="Rectangle 27"/>
          <p:cNvSpPr>
            <a:spLocks noChangeArrowheads="1"/>
          </p:cNvSpPr>
          <p:nvPr userDrawn="1"/>
        </p:nvSpPr>
        <p:spPr bwMode="auto">
          <a:xfrm>
            <a:off x="2590800" y="63246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1400" b="1" dirty="0">
                <a:solidFill>
                  <a:srgbClr val="00FF00"/>
                </a:solidFill>
                <a:latin typeface="+mn-lt"/>
              </a:rPr>
              <a:t>Unclassified</a:t>
            </a:r>
          </a:p>
          <a:p>
            <a:pPr algn="ctr">
              <a:defRPr/>
            </a:pPr>
            <a:r>
              <a:rPr lang="en-US" sz="1400" dirty="0">
                <a:latin typeface="+mn-lt"/>
              </a:rPr>
              <a:t>ASM-52 / </a:t>
            </a:r>
            <a:r>
              <a:rPr lang="en-US" sz="1400" dirty="0" smtClean="0">
                <a:latin typeface="+mn-lt"/>
              </a:rPr>
              <a:t>LtCol </a:t>
            </a:r>
            <a:r>
              <a:rPr lang="en-US" sz="1400" dirty="0">
                <a:latin typeface="+mn-lt"/>
              </a:rPr>
              <a:t>Behnke</a:t>
            </a:r>
          </a:p>
        </p:txBody>
      </p:sp>
      <p:sp>
        <p:nvSpPr>
          <p:cNvPr id="1052" name="Text Box 28"/>
          <p:cNvSpPr txBox="1">
            <a:spLocks noChangeArrowheads="1"/>
          </p:cNvSpPr>
          <p:nvPr userDrawn="1"/>
        </p:nvSpPr>
        <p:spPr bwMode="auto">
          <a:xfrm>
            <a:off x="76200" y="6477000"/>
            <a:ext cx="17224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400" baseline="0" dirty="0" smtClean="0">
                <a:latin typeface="+mn-lt"/>
              </a:rPr>
              <a:t>4 May 11</a:t>
            </a:r>
            <a:endParaRPr lang="en-US" sz="1400" dirty="0">
              <a:latin typeface="+mn-lt"/>
            </a:endParaRPr>
          </a:p>
        </p:txBody>
      </p:sp>
      <p:sp>
        <p:nvSpPr>
          <p:cNvPr id="1053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4770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001E69C6-D22D-40BA-B0D8-62BF336418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2000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o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Times New Roman" pitchFamily="18" charset="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arines.mil/unit/aviation/Pages/ASM.aspx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rines.mil/unit/aviation/Pages/ASM.aspx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2133600"/>
            <a:ext cx="9144000" cy="1470025"/>
          </a:xfrm>
        </p:spPr>
        <p:txBody>
          <a:bodyPr/>
          <a:lstStyle/>
          <a:p>
            <a:pPr eaLnBrk="1" hangingPunct="1"/>
            <a:r>
              <a:rPr lang="en-US" sz="3600" b="1" dirty="0" smtClean="0"/>
              <a:t>Aviation Flight Status:</a:t>
            </a:r>
            <a:br>
              <a:rPr lang="en-US" sz="3600" b="1" dirty="0" smtClean="0"/>
            </a:br>
            <a:r>
              <a:rPr lang="en-US" sz="2800" b="1" dirty="0" smtClean="0"/>
              <a:t>Flight Boards, Voluntary Termination</a:t>
            </a:r>
            <a:br>
              <a:rPr lang="en-US" sz="2800" b="1" dirty="0" smtClean="0"/>
            </a:br>
            <a:r>
              <a:rPr lang="en-US" sz="2800" b="1" dirty="0" smtClean="0"/>
              <a:t>and Waivers</a:t>
            </a:r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0" y="3962400"/>
            <a:ext cx="9144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COMMANDERS’ COURSE</a:t>
            </a:r>
          </a:p>
          <a:p>
            <a:pPr eaLnBrk="1" hangingPunct="1"/>
            <a:r>
              <a:rPr lang="en-US" dirty="0" smtClean="0"/>
              <a:t>ASM-52</a:t>
            </a:r>
          </a:p>
          <a:p>
            <a:pPr eaLnBrk="1" hangingPunct="1"/>
            <a:r>
              <a:rPr lang="en-US" dirty="0" smtClean="0"/>
              <a:t>LtCol Art “Rico” Behnke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l="10000" t="22693" r="12500" b="20870"/>
          <a:stretch>
            <a:fillRect/>
          </a:stretch>
        </p:blipFill>
        <p:spPr bwMode="auto">
          <a:xfrm>
            <a:off x="3678648" y="1304019"/>
            <a:ext cx="5218608" cy="50748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6248400" cy="857250"/>
          </a:xfrm>
        </p:spPr>
        <p:txBody>
          <a:bodyPr/>
          <a:lstStyle/>
          <a:p>
            <a:pPr eaLnBrk="1" hangingPunct="1"/>
            <a:r>
              <a:rPr lang="en-US" b="1" dirty="0" smtClean="0"/>
              <a:t>ASM Website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idx="1"/>
          </p:nvPr>
        </p:nvSpPr>
        <p:spPr>
          <a:xfrm>
            <a:off x="0" y="1362075"/>
            <a:ext cx="3733800" cy="42005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hlinkClick r:id="rId4"/>
              </a:rPr>
              <a:t>http://www.marines.mil/unit/aviation/Pages/ASM.aspx</a:t>
            </a:r>
            <a:r>
              <a:rPr lang="en-US" sz="2000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buNone/>
            </a:pPr>
            <a:r>
              <a:rPr lang="en-US" smtClean="0"/>
              <a:t> </a:t>
            </a:r>
            <a:endParaRPr lang="en-US" dirty="0" smtClean="0"/>
          </a:p>
          <a:p>
            <a:pPr eaLnBrk="1" hangingPunct="1">
              <a:lnSpc>
                <a:spcPct val="90000"/>
              </a:lnSpc>
              <a:buNone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947B28-F4FD-4FF8-8E4D-F0A2F3EA9534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7162800" y="2971800"/>
            <a:ext cx="1905000" cy="12954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1" animBg="1"/>
      <p:bldP spid="11" grpId="2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6248400" cy="857250"/>
          </a:xfrm>
        </p:spPr>
        <p:txBody>
          <a:bodyPr/>
          <a:lstStyle/>
          <a:p>
            <a:pPr eaLnBrk="1" hangingPunct="1"/>
            <a:r>
              <a:rPr lang="en-US" b="1" smtClean="0"/>
              <a:t>Takeaways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idx="1"/>
          </p:nvPr>
        </p:nvSpPr>
        <p:spPr>
          <a:xfrm>
            <a:off x="0" y="1362075"/>
            <a:ext cx="9144000" cy="42005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Seek ASM for difficult scenarios.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Recommendations of </a:t>
            </a:r>
            <a:r>
              <a:rPr lang="en-US" i="1" dirty="0" smtClean="0"/>
              <a:t>Probation</a:t>
            </a:r>
            <a:r>
              <a:rPr lang="en-US" dirty="0" smtClean="0"/>
              <a:t>, </a:t>
            </a:r>
            <a:r>
              <a:rPr lang="en-US" i="1" dirty="0" smtClean="0"/>
              <a:t>Revocation</a:t>
            </a:r>
            <a:r>
              <a:rPr lang="en-US" dirty="0" smtClean="0"/>
              <a:t> or </a:t>
            </a:r>
            <a:r>
              <a:rPr lang="en-US" i="1" dirty="0" smtClean="0"/>
              <a:t>T/C</a:t>
            </a:r>
            <a:r>
              <a:rPr lang="en-US" dirty="0" smtClean="0"/>
              <a:t> will go to FSSB for DC AVN adjudication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Timely submission of FFPB and endorsements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Voluntary Terminations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ADP suspended from flying until resolution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Use the ASM Website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947B28-F4FD-4FF8-8E4D-F0A2F3EA9534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057400"/>
            <a:ext cx="9144000" cy="3886200"/>
          </a:xfrm>
        </p:spPr>
        <p:txBody>
          <a:bodyPr/>
          <a:lstStyle/>
          <a:p>
            <a:pPr eaLnBrk="1" hangingPunct="1"/>
            <a:r>
              <a:rPr lang="en-US" sz="5400" b="1" dirty="0" smtClean="0"/>
              <a:t>Questions?</a:t>
            </a:r>
            <a:br>
              <a:rPr lang="en-US" sz="54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2400" b="1" dirty="0" smtClean="0"/>
              <a:t>LtCol Art “Rico” Behnke</a:t>
            </a:r>
            <a:br>
              <a:rPr lang="en-US" sz="2400" b="1" dirty="0" smtClean="0"/>
            </a:br>
            <a:r>
              <a:rPr lang="en-US" sz="2400" b="1" dirty="0" smtClean="0"/>
              <a:t>ASM-52</a:t>
            </a:r>
            <a:br>
              <a:rPr lang="en-US" sz="2400" b="1" dirty="0" smtClean="0"/>
            </a:br>
            <a:r>
              <a:rPr lang="en-US" sz="2400" b="1" dirty="0" smtClean="0"/>
              <a:t>703-614-1556/1244</a:t>
            </a:r>
            <a:br>
              <a:rPr lang="en-US" sz="2400" b="1" dirty="0" smtClean="0"/>
            </a:br>
            <a:r>
              <a:rPr lang="en-US" sz="2400" b="1" dirty="0" smtClean="0"/>
              <a:t>DSN 224</a:t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dirty="0" smtClean="0">
                <a:hlinkClick r:id="rId2"/>
              </a:rPr>
              <a:t>http://www.marines.mil/unit/aviation/Pages/ASM.aspx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6248400" cy="857250"/>
          </a:xfrm>
        </p:spPr>
        <p:txBody>
          <a:bodyPr/>
          <a:lstStyle/>
          <a:p>
            <a:pPr eaLnBrk="1" hangingPunct="1"/>
            <a:r>
              <a:rPr lang="en-US" b="1" dirty="0" smtClean="0"/>
              <a:t>Purpose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>
          <a:xfrm>
            <a:off x="0" y="1371600"/>
            <a:ext cx="91440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Provide Commanders with an overview of aviation flight status issues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Field Flight Performance/Flight Status Selection Boards (FFPB/FSSB)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Review of orders and summary of adjudication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FITREP Reporting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FFPB Issues seen at HQMC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Voluntary Termination (Revocation) of Flight Status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Waivers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DIFDEN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Min Flt Time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Flt Phys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A931F9-EDD3-4EEE-8BC4-D8D8002ED016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6248400" cy="857250"/>
          </a:xfrm>
        </p:spPr>
        <p:txBody>
          <a:bodyPr/>
          <a:lstStyle/>
          <a:p>
            <a:pPr eaLnBrk="1" hangingPunct="1"/>
            <a:r>
              <a:rPr lang="en-US" b="1" smtClean="0"/>
              <a:t>FFPB Order / Background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0" y="1371600"/>
            <a:ext cx="9144000" cy="4419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MCO P1000.6G (ACTS Manual)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Sect 1214 (Field Flight Performance Board):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 smtClean="0"/>
              <a:t>An FFPB is convened to</a:t>
            </a:r>
            <a:r>
              <a:rPr lang="en-US" b="1" i="1" u="sng" dirty="0" smtClean="0">
                <a:solidFill>
                  <a:srgbClr val="FF0000"/>
                </a:solidFill>
              </a:rPr>
              <a:t> evaluate the performance, potential and motivation of a respondent</a:t>
            </a:r>
            <a:r>
              <a:rPr lang="en-US" dirty="0" smtClean="0"/>
              <a:t> ordered by competent authority to appear before the board.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 smtClean="0"/>
              <a:t>A means to uphold established standards in flight performance, maturity and discipline and to </a:t>
            </a:r>
            <a:r>
              <a:rPr lang="en-US" b="1" i="1" u="sng" dirty="0" smtClean="0">
                <a:solidFill>
                  <a:srgbClr val="FF0000"/>
                </a:solidFill>
              </a:rPr>
              <a:t>prevent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those </a:t>
            </a:r>
            <a:r>
              <a:rPr lang="en-US" b="1" i="1" u="sng" dirty="0" smtClean="0">
                <a:solidFill>
                  <a:srgbClr val="FF0000"/>
                </a:solidFill>
              </a:rPr>
              <a:t>aircrew-caused mishaps</a:t>
            </a:r>
            <a:r>
              <a:rPr lang="en-US" dirty="0" smtClean="0"/>
              <a:t> that can be anticipated through early identification of substandard performers.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Sect 1215 (Flight Status Selection Board)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 smtClean="0"/>
              <a:t>The purpose of the FSSB is to </a:t>
            </a:r>
            <a:r>
              <a:rPr lang="en-US" b="1" i="1" u="sng" dirty="0" smtClean="0">
                <a:solidFill>
                  <a:srgbClr val="FF0000"/>
                </a:solidFill>
              </a:rPr>
              <a:t>enable CMC to take proper administrative action </a:t>
            </a:r>
            <a:r>
              <a:rPr lang="en-US" dirty="0" smtClean="0"/>
              <a:t>and to</a:t>
            </a:r>
            <a:r>
              <a:rPr lang="en-US" b="1" i="1" u="sng" dirty="0" smtClean="0">
                <a:solidFill>
                  <a:srgbClr val="FF0000"/>
                </a:solidFill>
              </a:rPr>
              <a:t> assist in maintaining a combat ready and effective crewmember force.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b="1" i="1" u="sng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0E9C19-2F51-41C1-9298-74B9FAC5B3BE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6248400" cy="857250"/>
          </a:xfrm>
        </p:spPr>
        <p:txBody>
          <a:bodyPr/>
          <a:lstStyle/>
          <a:p>
            <a:pPr eaLnBrk="1" hangingPunct="1"/>
            <a:r>
              <a:rPr lang="en-US" b="1" smtClean="0"/>
              <a:t>FFPB – 6 Results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371600"/>
            <a:ext cx="77724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b="1" dirty="0" smtClean="0"/>
              <a:t>No further Action Required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Aircrew did not require further training or administrative action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b="1" dirty="0" smtClean="0"/>
              <a:t>Further Training, Conversion or Transition Training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Further training by default is at least Conditional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T/C training will be approved through FSSB/CMC action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b="1" dirty="0" smtClean="0"/>
              <a:t>Conditional Flight Status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Aircrew required additional training but no administrative action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b="1" dirty="0" smtClean="0">
                <a:solidFill>
                  <a:srgbClr val="FF0000"/>
                </a:solidFill>
              </a:rPr>
              <a:t>Probationary Flight Status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Aircrew required additional training, adverse administrative action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b="1" dirty="0" smtClean="0">
                <a:solidFill>
                  <a:srgbClr val="FF0000"/>
                </a:solidFill>
              </a:rPr>
              <a:t>Revocation of Flight Status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Aircrew were beyond training, adverse administrative action </a:t>
            </a:r>
            <a:r>
              <a:rPr lang="en-US" sz="1800" dirty="0" err="1" smtClean="0"/>
              <a:t>Rqd</a:t>
            </a:r>
            <a:endParaRPr lang="en-US" sz="1800" dirty="0" smtClean="0"/>
          </a:p>
          <a:p>
            <a:pPr eaLnBrk="1" hangingPunct="1">
              <a:lnSpc>
                <a:spcPct val="90000"/>
              </a:lnSpc>
            </a:pPr>
            <a:r>
              <a:rPr lang="en-US" sz="2000" b="1" dirty="0" smtClean="0">
                <a:solidFill>
                  <a:srgbClr val="FF0000"/>
                </a:solidFill>
              </a:rPr>
              <a:t>Revocation of Flight Status &amp; Wings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Discredit to Marine Aviation, adverse administrative action </a:t>
            </a:r>
            <a:r>
              <a:rPr lang="en-US" sz="1800" dirty="0" err="1" smtClean="0"/>
              <a:t>Rqd</a:t>
            </a:r>
            <a:endParaRPr lang="en-US" sz="1800" dirty="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800" dirty="0" smtClean="0"/>
              <a:t>------------------------------------------------------------------------------------------------------------------------------------------------------------------------------------------------------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b="1" dirty="0" smtClean="0">
                <a:solidFill>
                  <a:srgbClr val="FF0000"/>
                </a:solidFill>
              </a:rPr>
              <a:t>Transition/Conversion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Aircrew were not AA in specific T/M/S (</a:t>
            </a:r>
            <a:r>
              <a:rPr lang="en-US" sz="1800" dirty="0" err="1" smtClean="0"/>
              <a:t>Anthros</a:t>
            </a:r>
            <a:r>
              <a:rPr lang="en-US" sz="1800" dirty="0" smtClean="0"/>
              <a:t>, Airsickness)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9290D6-8D3D-46CF-A1DB-FA1118C467DC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6149" name="AutoShape 4"/>
          <p:cNvSpPr>
            <a:spLocks/>
          </p:cNvSpPr>
          <p:nvPr/>
        </p:nvSpPr>
        <p:spPr bwMode="auto">
          <a:xfrm>
            <a:off x="1219200" y="3581400"/>
            <a:ext cx="304800" cy="2514600"/>
          </a:xfrm>
          <a:prstGeom prst="leftBrace">
            <a:avLst>
              <a:gd name="adj1" fmla="val 687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Text Box 5"/>
          <p:cNvSpPr txBox="1">
            <a:spLocks noChangeArrowheads="1"/>
          </p:cNvSpPr>
          <p:nvPr/>
        </p:nvSpPr>
        <p:spPr bwMode="auto">
          <a:xfrm>
            <a:off x="0" y="4481513"/>
            <a:ext cx="114300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FF0000"/>
                </a:solidFill>
              </a:rPr>
              <a:t>DC/A</a:t>
            </a:r>
          </a:p>
          <a:p>
            <a:r>
              <a:rPr lang="en-US" sz="1800" b="1">
                <a:solidFill>
                  <a:srgbClr val="FF0000"/>
                </a:solidFill>
              </a:rPr>
              <a:t>Decision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6248400" cy="857250"/>
          </a:xfrm>
        </p:spPr>
        <p:txBody>
          <a:bodyPr/>
          <a:lstStyle/>
          <a:p>
            <a:pPr eaLnBrk="1" hangingPunct="1"/>
            <a:r>
              <a:rPr lang="en-US" b="1" smtClean="0"/>
              <a:t>FFPBs and FITREPs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idx="1"/>
          </p:nvPr>
        </p:nvSpPr>
        <p:spPr>
          <a:xfrm>
            <a:off x="0" y="1371600"/>
            <a:ext cx="91440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DC FITREPs                     MCO 1610.7F -- 3004.2.c(9)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Probation vs. Conditional status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Directed Comments              4012.4.b(5) &amp; 4012.5.a(3)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Only if the MRO is found to be negligent, culpable or terminates and/or restricts flight status of the MRO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Referencing an informal investigation (i.e. FFPB) without the above is unacceptable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Adverse Reports                                          5001.3.d(6)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Adverse for unwillingness or cavalier attitude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FF0000"/>
                </a:solidFill>
              </a:rPr>
              <a:t>Not adverse for lack of specific ability or aptitude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</a:pPr>
            <a:endParaRPr lang="en-US" sz="2800" b="1" dirty="0" smtClean="0"/>
          </a:p>
          <a:p>
            <a:pPr lvl="1" algn="ctr" eaLnBrk="1" hangingPunct="1">
              <a:lnSpc>
                <a:spcPct val="90000"/>
              </a:lnSpc>
              <a:buFontTx/>
              <a:buNone/>
            </a:pPr>
            <a:r>
              <a:rPr lang="en-US" sz="2800" b="1" dirty="0" smtClean="0"/>
              <a:t>Bottom Line: Leadership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CA3CB3-D8C6-4568-A097-9E1954C50F5F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6248400" cy="857250"/>
          </a:xfrm>
        </p:spPr>
        <p:txBody>
          <a:bodyPr/>
          <a:lstStyle/>
          <a:p>
            <a:pPr eaLnBrk="1" hangingPunct="1"/>
            <a:r>
              <a:rPr lang="en-US" b="1" smtClean="0"/>
              <a:t>FFPB Issues Seen at HQMC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idx="1"/>
          </p:nvPr>
        </p:nvSpPr>
        <p:spPr>
          <a:xfrm>
            <a:off x="0" y="1371600"/>
            <a:ext cx="9144000" cy="4419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FF0000"/>
                </a:solidFill>
              </a:rPr>
              <a:t>Delays in execution and routing of FFPB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Incorrect FFPB procedures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No Convening Message / Notice received at HQMC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Respondent did not review FFPB report prior to submission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No Flight Surgeon Evaluation / Incomplete evaluation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Respondents facing Revocation utilized to fill IA billet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Revocation equals MOS reassignment in most cases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Conditional / Probationary Flight Status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ADP may not be transferred until board process complete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Poor documentation of case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Command too willing to point finger at Respondent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Not enough opportunities to correct deficiencies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600" dirty="0" smtClean="0"/>
              <a:t>Not enough documentation of training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ACIP suspension?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CO’s decision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5622EE-40C7-4075-ACEC-F5E7D8712268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6248400" cy="857250"/>
          </a:xfrm>
        </p:spPr>
        <p:txBody>
          <a:bodyPr/>
          <a:lstStyle/>
          <a:p>
            <a:pPr eaLnBrk="1" hangingPunct="1"/>
            <a:r>
              <a:rPr lang="en-US" b="1" dirty="0" smtClean="0"/>
              <a:t>Voluntary Termination 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>
          <a:xfrm>
            <a:off x="0" y="1371600"/>
            <a:ext cx="9144000" cy="4800600"/>
          </a:xfrm>
        </p:spPr>
        <p:txBody>
          <a:bodyPr/>
          <a:lstStyle/>
          <a:p>
            <a:pPr eaLnBrk="1" hangingPunct="1"/>
            <a:r>
              <a:rPr lang="en-US" dirty="0" smtClean="0"/>
              <a:t>Administrative process</a:t>
            </a:r>
          </a:p>
          <a:p>
            <a:pPr eaLnBrk="1" hangingPunct="1"/>
            <a:r>
              <a:rPr lang="en-US" dirty="0" smtClean="0"/>
              <a:t>Contained in ACTS manual                             1213.1.c</a:t>
            </a:r>
          </a:p>
          <a:p>
            <a:pPr lvl="1" eaLnBrk="1" hangingPunct="1"/>
            <a:r>
              <a:rPr lang="en-US" dirty="0" smtClean="0"/>
              <a:t>Immediately suspend SNM/ADP from flight status</a:t>
            </a:r>
          </a:p>
          <a:p>
            <a:pPr lvl="1" eaLnBrk="1" hangingPunct="1"/>
            <a:r>
              <a:rPr lang="en-US" dirty="0" smtClean="0"/>
              <a:t>Direct SNM to submit </a:t>
            </a:r>
            <a:r>
              <a:rPr lang="en-US" dirty="0" err="1" smtClean="0"/>
              <a:t>VolTerm</a:t>
            </a:r>
            <a:r>
              <a:rPr lang="en-US" dirty="0" smtClean="0"/>
              <a:t> letter w/in 5-days</a:t>
            </a:r>
          </a:p>
          <a:p>
            <a:pPr lvl="1" eaLnBrk="1" hangingPunct="1"/>
            <a:r>
              <a:rPr lang="en-US" dirty="0" smtClean="0"/>
              <a:t>3 </a:t>
            </a:r>
            <a:r>
              <a:rPr lang="en-US" dirty="0" err="1" smtClean="0"/>
              <a:t>MOSes</a:t>
            </a:r>
            <a:endParaRPr lang="en-US" dirty="0" smtClean="0"/>
          </a:p>
          <a:p>
            <a:pPr lvl="1" eaLnBrk="1" hangingPunct="1"/>
            <a:r>
              <a:rPr lang="en-US" dirty="0" smtClean="0"/>
              <a:t>Flight Surgeon report</a:t>
            </a:r>
          </a:p>
          <a:p>
            <a:pPr lvl="1" eaLnBrk="1" hangingPunct="1"/>
            <a:r>
              <a:rPr lang="en-US" dirty="0" smtClean="0"/>
              <a:t>CO must counsel SNM</a:t>
            </a:r>
          </a:p>
          <a:p>
            <a:pPr lvl="2" eaLnBrk="1" hangingPunct="1"/>
            <a:r>
              <a:rPr lang="en-US" dirty="0" smtClean="0"/>
              <a:t>CO’s endorsement</a:t>
            </a:r>
          </a:p>
          <a:p>
            <a:pPr lvl="3" eaLnBrk="1" hangingPunct="1"/>
            <a:r>
              <a:rPr lang="en-US" sz="1600" dirty="0" smtClean="0"/>
              <a:t>Include the counseling in endorsement </a:t>
            </a:r>
            <a:r>
              <a:rPr lang="en-US" sz="1600" dirty="0" smtClean="0">
                <a:sym typeface="Wingdings" pitchFamily="2" charset="2"/>
              </a:rPr>
              <a:t> </a:t>
            </a:r>
            <a:r>
              <a:rPr lang="en-US" sz="1600" dirty="0" smtClean="0"/>
              <a:t>Considered Permanent</a:t>
            </a:r>
          </a:p>
          <a:p>
            <a:pPr lvl="3" eaLnBrk="1" hangingPunct="1"/>
            <a:r>
              <a:rPr lang="en-US" sz="1600" dirty="0" smtClean="0"/>
              <a:t>Effective date of flight suspension &amp; termination of ACIP</a:t>
            </a:r>
          </a:p>
          <a:p>
            <a:pPr lvl="1" eaLnBrk="1" hangingPunct="1">
              <a:buNone/>
            </a:pPr>
            <a:r>
              <a:rPr lang="en-US" sz="1000" dirty="0" smtClean="0"/>
              <a:t>-----------------------------------------------------------------------------------------------------------------------------------------------------------------------------------------</a:t>
            </a:r>
          </a:p>
          <a:p>
            <a:pPr lvl="1" eaLnBrk="1" hangingPunct="1"/>
            <a:r>
              <a:rPr lang="en-US" dirty="0" smtClean="0"/>
              <a:t>Respondents reasoning/rationale for </a:t>
            </a:r>
            <a:r>
              <a:rPr lang="en-US" dirty="0" err="1" smtClean="0"/>
              <a:t>VolTerm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3E4253-02EE-4F6D-B40E-6FD6EC97C266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6248400" cy="857250"/>
          </a:xfrm>
        </p:spPr>
        <p:txBody>
          <a:bodyPr/>
          <a:lstStyle/>
          <a:p>
            <a:pPr eaLnBrk="1" hangingPunct="1"/>
            <a:r>
              <a:rPr lang="en-US" b="1" dirty="0" smtClean="0"/>
              <a:t>Waivers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idx="1"/>
          </p:nvPr>
        </p:nvSpPr>
        <p:spPr>
          <a:xfrm>
            <a:off x="0" y="1371600"/>
            <a:ext cx="91440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DIFDEN   			                                        MCO 3710.4A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A/C Custodian AND Immediate CO, route through Aviation </a:t>
            </a:r>
            <a:r>
              <a:rPr lang="en-US" sz="2000" dirty="0" err="1" smtClean="0"/>
              <a:t>CoC</a:t>
            </a:r>
            <a:endParaRPr lang="en-US" sz="2000" dirty="0" smtClean="0"/>
          </a:p>
          <a:p>
            <a:pPr lvl="2" eaLnBrk="1" hangingPunct="1">
              <a:lnSpc>
                <a:spcPct val="90000"/>
              </a:lnSpc>
            </a:pPr>
            <a:r>
              <a:rPr lang="en-US" sz="1600" dirty="0" smtClean="0"/>
              <a:t>Single Flight/Series of Flights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600" dirty="0" smtClean="0"/>
              <a:t>Flight Experience Utilized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Minimum Flight Time Waiver Request 	   OPNAV 3710.7U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Example in 3710 (Sec 11.5)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Flight Physicals 					                 (chap 8)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CMC(ASM) grants medical waivers (NAMI only recommends)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NASTP 						                 (chap 8)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CMC(ASM) will grant “Dirt </a:t>
            </a:r>
            <a:r>
              <a:rPr lang="en-US" sz="2000" dirty="0" err="1" smtClean="0"/>
              <a:t>Det</a:t>
            </a:r>
            <a:r>
              <a:rPr lang="en-US" sz="2000" dirty="0" smtClean="0"/>
              <a:t>” Waiver only (Limited over water)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90 day extension POST deployment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Orientation Flights 	</a:t>
            </a:r>
            <a:r>
              <a:rPr lang="en-US" sz="1800" dirty="0" smtClean="0"/>
              <a:t>			                            (p. 3.7)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Flight Gate (M&amp;RA, not ASM)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SECNAV approval (Direct to MMOA)</a:t>
            </a:r>
          </a:p>
          <a:p>
            <a:pPr lvl="2" eaLnBrk="1" hangingPunct="1">
              <a:lnSpc>
                <a:spcPct val="90000"/>
              </a:lnSpc>
            </a:pPr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79365E-72B4-4ACE-8084-50B7B635D917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680DC9-E883-41CA-A0F2-273D21DAD62F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57250"/>
          </a:xfrm>
        </p:spPr>
        <p:txBody>
          <a:bodyPr/>
          <a:lstStyle/>
          <a:p>
            <a:pPr eaLnBrk="1" hangingPunct="1"/>
            <a:r>
              <a:rPr lang="en-US" dirty="0" smtClean="0"/>
              <a:t>Flight Violation Handling</a:t>
            </a:r>
          </a:p>
        </p:txBody>
      </p:sp>
      <p:sp>
        <p:nvSpPr>
          <p:cNvPr id="76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OPNAVINST 3710.7U	(pp. 3-20 to 23, </a:t>
            </a:r>
            <a:r>
              <a:rPr lang="en-US" dirty="0" err="1" smtClean="0"/>
              <a:t>para</a:t>
            </a:r>
            <a:r>
              <a:rPr lang="en-US" dirty="0" smtClean="0"/>
              <a:t>. 3.11)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Inform </a:t>
            </a:r>
            <a:r>
              <a:rPr lang="en-US" dirty="0" err="1" smtClean="0"/>
              <a:t>CoC</a:t>
            </a:r>
            <a:endParaRPr lang="en-US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Contact FAA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Local representative / USMC ACDU representative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FAA may still escalate the alleged violation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Conduct investigation, if required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Conduct FFPB / corrective actions, if required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Alleged violation to OPNAV N-88, Mike Lister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OPNAV letter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Command response to N-88, route through </a:t>
            </a:r>
            <a:r>
              <a:rPr lang="en-US" dirty="0" err="1" smtClean="0"/>
              <a:t>CoC</a:t>
            </a:r>
            <a:endParaRPr lang="en-US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OPNAV letter to FAA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00CC9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E056035DD45D47BEC35C11275D876E" ma:contentTypeVersion="2" ma:contentTypeDescription="Create a new document." ma:contentTypeScope="" ma:versionID="5216a06726d539e01a2609ff74a3d39f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a6ef58694eb59296287c7b13360d474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A441FD4F-EFF6-44F0-AF5A-4F218B8C3137}"/>
</file>

<file path=customXml/itemProps2.xml><?xml version="1.0" encoding="utf-8"?>
<ds:datastoreItem xmlns:ds="http://schemas.openxmlformats.org/officeDocument/2006/customXml" ds:itemID="{D978FD1E-DB12-4F80-99C8-3D1997F4E6BB}"/>
</file>

<file path=customXml/itemProps3.xml><?xml version="1.0" encoding="utf-8"?>
<ds:datastoreItem xmlns:ds="http://schemas.openxmlformats.org/officeDocument/2006/customXml" ds:itemID="{376BD9D4-E36B-4F1C-8BB7-5622A1C5452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9971</TotalTime>
  <Words>581</Words>
  <Application>Microsoft Office PowerPoint</Application>
  <PresentationFormat>On-screen Show (4:3)</PresentationFormat>
  <Paragraphs>137</Paragraphs>
  <Slides>12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Design</vt:lpstr>
      <vt:lpstr>Aviation Flight Status: Flight Boards, Voluntary Termination and Waivers</vt:lpstr>
      <vt:lpstr>Purpose</vt:lpstr>
      <vt:lpstr>FFPB Order / Background</vt:lpstr>
      <vt:lpstr>FFPB – 6 Results</vt:lpstr>
      <vt:lpstr>FFPBs and FITREPs</vt:lpstr>
      <vt:lpstr>FFPB Issues Seen at HQMC</vt:lpstr>
      <vt:lpstr>Voluntary Termination </vt:lpstr>
      <vt:lpstr>Waivers</vt:lpstr>
      <vt:lpstr>Flight Violation Handling</vt:lpstr>
      <vt:lpstr>ASM Website</vt:lpstr>
      <vt:lpstr>Takeaways</vt:lpstr>
      <vt:lpstr>Questions?  LtCol Art “Rico” Behnke ASM-52 703-614-1556/1244 DSN 224  http://www.marines.mil/unit/aviation/Pages/ASM.aspx  </vt:lpstr>
    </vt:vector>
  </TitlesOfParts>
  <Company>USMC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StreeterCH</dc:creator>
  <cp:lastModifiedBy>arthur.behnke1</cp:lastModifiedBy>
  <cp:revision>325</cp:revision>
  <dcterms:created xsi:type="dcterms:W3CDTF">2006-02-09T13:45:57Z</dcterms:created>
  <dcterms:modified xsi:type="dcterms:W3CDTF">2011-05-27T17:25:04Z</dcterms:modified>
  <cp:contentType>Document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0x010100E2E056035DD45D47BEC35C11275D876E</vt:lpwstr>
  </property>
</Properties>
</file>